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Libre Franklin"/>
      <p:regular r:id="rId10"/>
      <p:bold r:id="rId11"/>
      <p:italic r:id="rId12"/>
      <p:boldItalic r:id="rId13"/>
    </p:embeddedFont>
    <p:embeddedFont>
      <p:font typeface="Overpas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LibreFranklin-bold.fntdata"/><Relationship Id="rId10" Type="http://schemas.openxmlformats.org/officeDocument/2006/relationships/font" Target="fonts/LibreFranklin-regular.fntdata"/><Relationship Id="rId13" Type="http://schemas.openxmlformats.org/officeDocument/2006/relationships/font" Target="fonts/LibreFranklin-boldItalic.fntdata"/><Relationship Id="rId12" Type="http://schemas.openxmlformats.org/officeDocument/2006/relationships/font" Target="fonts/LibreFranklin-italic.fntdata"/><Relationship Id="rId15" Type="http://schemas.openxmlformats.org/officeDocument/2006/relationships/font" Target="fonts/Overpass-bold.fntdata"/><Relationship Id="rId14" Type="http://schemas.openxmlformats.org/officeDocument/2006/relationships/font" Target="fonts/Overpass-regular.fntdata"/><Relationship Id="rId17" Type="http://schemas.openxmlformats.org/officeDocument/2006/relationships/font" Target="fonts/Overpass-boldItalic.fntdata"/><Relationship Id="rId16" Type="http://schemas.openxmlformats.org/officeDocument/2006/relationships/font" Target="fonts/Overpas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f068bb57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f068bb5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- Shostack’s 4 Question Framework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f068bb57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f068bb57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- https://www.threatmodelingmanifesto.org/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f068bb572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f068bb57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- </a:t>
            </a:r>
            <a:r>
              <a:rPr lang="en-US"/>
              <a:t>https://www.threatmodelingmanifesto.org/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f068bb572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f068bb57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- https://www.threatmodelingmanifesto.org/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(Bright)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arry night sky with trees&#10;&#10;Description automatically generated with low confidence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88101"/>
            <a:ext cx="9144000" cy="24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5 (Dark)" showMasterSp="0">
  <p:cSld name="Title 5 (Dark)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-1" y="6349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6 (Bright)" showMasterSp="0">
  <p:cSld name="Title 6 (Bright)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>
            <a:off x="-6350" y="2692400"/>
            <a:ext cx="9156700" cy="2457450"/>
          </a:xfrm>
          <a:custGeom>
            <a:rect b="b" l="l" r="r" t="t"/>
            <a:pathLst>
              <a:path extrusionOk="0" h="3276600" w="12208934">
                <a:moveTo>
                  <a:pt x="6680200" y="1583266"/>
                </a:moveTo>
                <a:lnTo>
                  <a:pt x="8263466" y="0"/>
                </a:lnTo>
                <a:lnTo>
                  <a:pt x="12208934" y="0"/>
                </a:lnTo>
                <a:lnTo>
                  <a:pt x="12208934" y="3276600"/>
                </a:lnTo>
                <a:lnTo>
                  <a:pt x="0" y="3276600"/>
                </a:lnTo>
                <a:lnTo>
                  <a:pt x="0" y="1574800"/>
                </a:lnTo>
                <a:lnTo>
                  <a:pt x="6680200" y="1583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" name="Google Shape;88;p12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6 (Dark)" showMasterSp="0">
  <p:cSld name="Title 6 (Dark)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635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-6350" y="2692400"/>
            <a:ext cx="9156700" cy="2457450"/>
          </a:xfrm>
          <a:custGeom>
            <a:rect b="b" l="l" r="r" t="t"/>
            <a:pathLst>
              <a:path extrusionOk="0" h="3276600" w="12208934">
                <a:moveTo>
                  <a:pt x="6680200" y="1583266"/>
                </a:moveTo>
                <a:lnTo>
                  <a:pt x="8263466" y="0"/>
                </a:lnTo>
                <a:lnTo>
                  <a:pt x="12208934" y="0"/>
                </a:lnTo>
                <a:lnTo>
                  <a:pt x="12208934" y="3276600"/>
                </a:lnTo>
                <a:lnTo>
                  <a:pt x="0" y="3276600"/>
                </a:lnTo>
                <a:lnTo>
                  <a:pt x="0" y="1574800"/>
                </a:lnTo>
                <a:lnTo>
                  <a:pt x="6680200" y="15832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" name="Google Shape;96;p13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Bright)" showMasterSp="0">
  <p:cSld name="Master Diagram (Bright)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ctrTitle"/>
          </p:nvPr>
        </p:nvSpPr>
        <p:spPr>
          <a:xfrm>
            <a:off x="794441" y="675564"/>
            <a:ext cx="6423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436" y="720690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421" y="1045948"/>
            <a:ext cx="5162554" cy="372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794442" y="2081892"/>
            <a:ext cx="24876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Diagram (Dark)">
  <p:cSld name="Master Diagram (Dark)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421" y="1045948"/>
            <a:ext cx="5162554" cy="372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>
            <p:ph type="ctrTitle"/>
          </p:nvPr>
        </p:nvSpPr>
        <p:spPr>
          <a:xfrm>
            <a:off x="794441" y="675564"/>
            <a:ext cx="6423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436" y="720690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794442" y="2081892"/>
            <a:ext cx="24876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Bright)" showMasterSp="0">
  <p:cSld name="Content 1 (Bright)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>
            <p:ph type="ctrTitle"/>
          </p:nvPr>
        </p:nvSpPr>
        <p:spPr>
          <a:xfrm>
            <a:off x="794441" y="143919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484324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794442" y="1963238"/>
            <a:ext cx="78750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(Dark)">
  <p:cSld name="Content 1 (Dark)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" name="Google Shape;124;p17"/>
          <p:cNvSpPr txBox="1"/>
          <p:nvPr>
            <p:ph type="ctrTitle"/>
          </p:nvPr>
        </p:nvSpPr>
        <p:spPr>
          <a:xfrm>
            <a:off x="794441" y="143919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436" y="1484324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794442" y="1963238"/>
            <a:ext cx="78750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(Bright)" showMasterSp="0">
  <p:cSld name="Content 2 (Bright)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ctrTitle"/>
          </p:nvPr>
        </p:nvSpPr>
        <p:spPr>
          <a:xfrm>
            <a:off x="794441" y="143991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436" y="1484774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794442" y="1951264"/>
            <a:ext cx="35979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5" name="Google Shape;135;p18"/>
          <p:cNvSpPr txBox="1"/>
          <p:nvPr>
            <p:ph idx="2" type="body"/>
          </p:nvPr>
        </p:nvSpPr>
        <p:spPr>
          <a:xfrm>
            <a:off x="4751615" y="1951264"/>
            <a:ext cx="35979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(Dark)">
  <p:cSld name="Content 2 (Dark)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8" name="Google Shape;138;p19"/>
          <p:cNvSpPr txBox="1"/>
          <p:nvPr>
            <p:ph type="ctrTitle"/>
          </p:nvPr>
        </p:nvSpPr>
        <p:spPr>
          <a:xfrm>
            <a:off x="794441" y="144300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436" y="1487863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794442" y="1951264"/>
            <a:ext cx="35979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2" type="body"/>
          </p:nvPr>
        </p:nvSpPr>
        <p:spPr>
          <a:xfrm>
            <a:off x="4751615" y="1951264"/>
            <a:ext cx="35979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Subtitle - Low (Bright)" showMasterSp="0">
  <p:cSld name="Blank + Subtitle - Low (Bright)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ctrTitle"/>
          </p:nvPr>
        </p:nvSpPr>
        <p:spPr>
          <a:xfrm>
            <a:off x="794441" y="144300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488134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94441" y="1818292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b="0" i="0"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(Dark)" showMasterSp="0">
  <p:cSld name="Title 1 (Dark)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starry night sky with trees&#10;&#10;Description automatically generated with low confidence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88101"/>
            <a:ext cx="9144000" cy="24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Subtitle - Low (Dark)">
  <p:cSld name="Blank + Subtitle - Low (Dark)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type="ctrTitle"/>
          </p:nvPr>
        </p:nvSpPr>
        <p:spPr>
          <a:xfrm>
            <a:off x="794441" y="1443008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488134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794441" y="1818292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i="0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Medium (Bright)" showMasterSp="0">
  <p:cSld name="Blank - Medium (Bright)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type="ctrTitle"/>
          </p:nvPr>
        </p:nvSpPr>
        <p:spPr>
          <a:xfrm>
            <a:off x="794441" y="1059151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104427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94441" y="1430666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b="0" i="0"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Medium (Dark)">
  <p:cSld name="Blank - Medium (Dark)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>
            <p:ph type="ctrTitle"/>
          </p:nvPr>
        </p:nvSpPr>
        <p:spPr>
          <a:xfrm>
            <a:off x="794469" y="1059151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1104007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94441" y="1430666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i="0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igh (Bright)" showMasterSp="0">
  <p:cSld name="Blank - High (Bright)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720691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type="ctrTitle"/>
          </p:nvPr>
        </p:nvSpPr>
        <p:spPr>
          <a:xfrm>
            <a:off x="794441" y="675835"/>
            <a:ext cx="7865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794441" y="1043039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b="0" i="0"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igh (Dark)">
  <p:cSld name="Blank - High (Dark)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type="ctrTitle"/>
          </p:nvPr>
        </p:nvSpPr>
        <p:spPr>
          <a:xfrm>
            <a:off x="794441" y="675565"/>
            <a:ext cx="6423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36" y="720691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794441" y="1035585"/>
            <a:ext cx="42501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0" i="0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Logo (Bright)" showMasterSp="0">
  <p:cSld name="Blank + Logo (Bright)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+ Logo (Dark)">
  <p:cSld name="Blank + Logo (Dark)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Bright)" showMasterSp="0">
  <p:cSld name="Blank (Bright)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 (Dark)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vron Content 1 (Bright)" showMasterSp="0">
  <p:cSld name="Chevron Content 1 (Bright)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ctrTitle"/>
          </p:nvPr>
        </p:nvSpPr>
        <p:spPr>
          <a:xfrm>
            <a:off x="4887005" y="1416792"/>
            <a:ext cx="3594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1461918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4883204" y="1894389"/>
            <a:ext cx="3597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00" name="Google Shape;200;p30"/>
          <p:cNvGrpSpPr/>
          <p:nvPr/>
        </p:nvGrpSpPr>
        <p:grpSpPr>
          <a:xfrm>
            <a:off x="-1888861" y="-156651"/>
            <a:ext cx="7642315" cy="5453328"/>
            <a:chOff x="171734" y="769639"/>
            <a:chExt cx="6341118" cy="4525208"/>
          </a:xfrm>
        </p:grpSpPr>
        <p:sp>
          <p:nvSpPr>
            <p:cNvPr id="201" name="Google Shape;201;p30"/>
            <p:cNvSpPr/>
            <p:nvPr/>
          </p:nvSpPr>
          <p:spPr>
            <a:xfrm>
              <a:off x="2900782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171734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 (Bright)" showMasterSp="0">
  <p:cSld name="Title 2 (Bright)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vron Content 1 (Dark)">
  <p:cSld name="Chevron Content 1 (Dark)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type="ctrTitle"/>
          </p:nvPr>
        </p:nvSpPr>
        <p:spPr>
          <a:xfrm>
            <a:off x="4887005" y="1416792"/>
            <a:ext cx="3594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61918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883204" y="1894389"/>
            <a:ext cx="3597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09" name="Google Shape;209;p31"/>
          <p:cNvGrpSpPr/>
          <p:nvPr/>
        </p:nvGrpSpPr>
        <p:grpSpPr>
          <a:xfrm>
            <a:off x="-1888861" y="-154831"/>
            <a:ext cx="7642315" cy="5453328"/>
            <a:chOff x="171734" y="769639"/>
            <a:chExt cx="6341118" cy="4525208"/>
          </a:xfrm>
        </p:grpSpPr>
        <p:sp>
          <p:nvSpPr>
            <p:cNvPr id="210" name="Google Shape;210;p31"/>
            <p:cNvSpPr/>
            <p:nvPr/>
          </p:nvSpPr>
          <p:spPr>
            <a:xfrm>
              <a:off x="2900782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171734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vron Content 2 (Bright)" showMasterSp="0">
  <p:cSld name="Chevron Content 2 (Bright)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2"/>
          <p:cNvGrpSpPr/>
          <p:nvPr/>
        </p:nvGrpSpPr>
        <p:grpSpPr>
          <a:xfrm>
            <a:off x="3688392" y="1403110"/>
            <a:ext cx="5689885" cy="4060017"/>
            <a:chOff x="171734" y="769639"/>
            <a:chExt cx="6341118" cy="4525208"/>
          </a:xfrm>
        </p:grpSpPr>
        <p:sp>
          <p:nvSpPr>
            <p:cNvPr id="214" name="Google Shape;214;p32"/>
            <p:cNvSpPr/>
            <p:nvPr/>
          </p:nvSpPr>
          <p:spPr>
            <a:xfrm>
              <a:off x="2900782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171734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6" name="Google Shape;216;p32"/>
          <p:cNvSpPr txBox="1"/>
          <p:nvPr>
            <p:ph type="ctrTitle"/>
          </p:nvPr>
        </p:nvSpPr>
        <p:spPr>
          <a:xfrm>
            <a:off x="803378" y="984440"/>
            <a:ext cx="3594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8373" y="1029566"/>
            <a:ext cx="257108" cy="18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799577" y="1462037"/>
            <a:ext cx="3597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vron Content 2 (Dark)">
  <p:cSld name="Chevron Content 2 (Dark)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22" name="Google Shape;222;p33"/>
          <p:cNvGrpSpPr/>
          <p:nvPr/>
        </p:nvGrpSpPr>
        <p:grpSpPr>
          <a:xfrm>
            <a:off x="3688392" y="1403110"/>
            <a:ext cx="5689885" cy="4060017"/>
            <a:chOff x="171734" y="769639"/>
            <a:chExt cx="6341118" cy="4525208"/>
          </a:xfrm>
        </p:grpSpPr>
        <p:sp>
          <p:nvSpPr>
            <p:cNvPr id="223" name="Google Shape;223;p33"/>
            <p:cNvSpPr/>
            <p:nvPr/>
          </p:nvSpPr>
          <p:spPr>
            <a:xfrm>
              <a:off x="2900782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171734" y="769639"/>
              <a:ext cx="3612070" cy="4525208"/>
            </a:xfrm>
            <a:custGeom>
              <a:rect b="b" l="l" r="r" t="t"/>
              <a:pathLst>
                <a:path extrusionOk="0" h="4525208" w="3612070">
                  <a:moveTo>
                    <a:pt x="2257438" y="0"/>
                  </a:moveTo>
                  <a:lnTo>
                    <a:pt x="0" y="2262498"/>
                  </a:lnTo>
                  <a:lnTo>
                    <a:pt x="2257438" y="4525208"/>
                  </a:lnTo>
                  <a:lnTo>
                    <a:pt x="3612071" y="4525208"/>
                  </a:lnTo>
                  <a:lnTo>
                    <a:pt x="1354633" y="2262498"/>
                  </a:lnTo>
                  <a:lnTo>
                    <a:pt x="3612071" y="0"/>
                  </a:lnTo>
                  <a:lnTo>
                    <a:pt x="2257438" y="0"/>
                  </a:lnTo>
                  <a:close/>
                </a:path>
              </a:pathLst>
            </a:custGeom>
            <a:solidFill>
              <a:srgbClr val="D4D3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>
            <p:ph type="ctrTitle"/>
          </p:nvPr>
        </p:nvSpPr>
        <p:spPr>
          <a:xfrm>
            <a:off x="803378" y="984440"/>
            <a:ext cx="35940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373" y="1029566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799577" y="1462037"/>
            <a:ext cx="3597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Content 1 (Bright)" showMasterSp="0">
  <p:cSld name="Media Content 1 (Bright)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ctrTitle"/>
          </p:nvPr>
        </p:nvSpPr>
        <p:spPr>
          <a:xfrm>
            <a:off x="5198299" y="1416792"/>
            <a:ext cx="3277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95228" y="1468933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5194498" y="1894389"/>
            <a:ext cx="32811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33" name="Google Shape;233;p34"/>
          <p:cNvGrpSpPr/>
          <p:nvPr/>
        </p:nvGrpSpPr>
        <p:grpSpPr>
          <a:xfrm>
            <a:off x="-711776" y="865929"/>
            <a:ext cx="5561042" cy="3411645"/>
            <a:chOff x="-949034" y="1154572"/>
            <a:chExt cx="7414722" cy="4548860"/>
          </a:xfrm>
        </p:grpSpPr>
        <p:sp>
          <p:nvSpPr>
            <p:cNvPr id="234" name="Google Shape;234;p34"/>
            <p:cNvSpPr/>
            <p:nvPr/>
          </p:nvSpPr>
          <p:spPr>
            <a:xfrm>
              <a:off x="5680179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-615788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-949034" y="1154572"/>
              <a:ext cx="7414722" cy="4507237"/>
            </a:xfrm>
            <a:custGeom>
              <a:rect b="b" l="l" r="r" t="t"/>
              <a:pathLst>
                <a:path extrusionOk="0" h="4507237" w="7414722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2192999" y="5412068"/>
              <a:ext cx="1130655" cy="71354"/>
            </a:xfrm>
            <a:custGeom>
              <a:rect b="b" l="l" r="r" t="t"/>
              <a:pathLst>
                <a:path extrusionOk="0" h="71354" w="1130655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38" name="Google Shape;238;p34"/>
          <p:cNvSpPr/>
          <p:nvPr>
            <p:ph idx="2" type="pic"/>
          </p:nvPr>
        </p:nvSpPr>
        <p:spPr>
          <a:xfrm>
            <a:off x="-211906" y="928364"/>
            <a:ext cx="4561200" cy="296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Content 1 (Dark)">
  <p:cSld name="Media Content 1 (Dark)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type="ctrTitle"/>
          </p:nvPr>
        </p:nvSpPr>
        <p:spPr>
          <a:xfrm>
            <a:off x="5198299" y="1416792"/>
            <a:ext cx="3277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228" y="1468933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5194498" y="1894389"/>
            <a:ext cx="32811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47" name="Google Shape;247;p35"/>
          <p:cNvGrpSpPr/>
          <p:nvPr/>
        </p:nvGrpSpPr>
        <p:grpSpPr>
          <a:xfrm>
            <a:off x="-711776" y="865929"/>
            <a:ext cx="5561042" cy="3411645"/>
            <a:chOff x="-949034" y="1154572"/>
            <a:chExt cx="7414722" cy="4548860"/>
          </a:xfrm>
        </p:grpSpPr>
        <p:sp>
          <p:nvSpPr>
            <p:cNvPr id="248" name="Google Shape;248;p35"/>
            <p:cNvSpPr/>
            <p:nvPr/>
          </p:nvSpPr>
          <p:spPr>
            <a:xfrm>
              <a:off x="5680179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-615788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-949034" y="1154572"/>
              <a:ext cx="7414722" cy="4507237"/>
            </a:xfrm>
            <a:custGeom>
              <a:rect b="b" l="l" r="r" t="t"/>
              <a:pathLst>
                <a:path extrusionOk="0" h="4507237" w="7414722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2192999" y="5412068"/>
              <a:ext cx="1130655" cy="71354"/>
            </a:xfrm>
            <a:custGeom>
              <a:rect b="b" l="l" r="r" t="t"/>
              <a:pathLst>
                <a:path extrusionOk="0" h="71354" w="1130655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52" name="Google Shape;252;p35"/>
          <p:cNvSpPr/>
          <p:nvPr>
            <p:ph idx="2" type="pic"/>
          </p:nvPr>
        </p:nvSpPr>
        <p:spPr>
          <a:xfrm>
            <a:off x="-211906" y="928364"/>
            <a:ext cx="4561200" cy="296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Content 2 (Bright)" showMasterSp="0">
  <p:cSld name="Media Content 2 (Bright)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5763" y="3755571"/>
            <a:ext cx="228237" cy="138792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type="ctrTitle"/>
          </p:nvPr>
        </p:nvSpPr>
        <p:spPr>
          <a:xfrm>
            <a:off x="783371" y="1400803"/>
            <a:ext cx="3277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verpass"/>
              <a:buNone/>
              <a:defRPr b="0" sz="18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00" y="1452943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779570" y="1878400"/>
            <a:ext cx="32811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58" name="Google Shape;258;p36"/>
          <p:cNvGrpSpPr/>
          <p:nvPr/>
        </p:nvGrpSpPr>
        <p:grpSpPr>
          <a:xfrm>
            <a:off x="4311501" y="865928"/>
            <a:ext cx="5561042" cy="3411645"/>
            <a:chOff x="-949034" y="1154572"/>
            <a:chExt cx="7414722" cy="4548860"/>
          </a:xfrm>
        </p:grpSpPr>
        <p:sp>
          <p:nvSpPr>
            <p:cNvPr id="259" name="Google Shape;259;p36"/>
            <p:cNvSpPr/>
            <p:nvPr/>
          </p:nvSpPr>
          <p:spPr>
            <a:xfrm>
              <a:off x="5680179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-615788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-949034" y="1154572"/>
              <a:ext cx="7414722" cy="4507237"/>
            </a:xfrm>
            <a:custGeom>
              <a:rect b="b" l="l" r="r" t="t"/>
              <a:pathLst>
                <a:path extrusionOk="0" h="4507237" w="7414722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2192999" y="5412068"/>
              <a:ext cx="1130655" cy="71354"/>
            </a:xfrm>
            <a:custGeom>
              <a:rect b="b" l="l" r="r" t="t"/>
              <a:pathLst>
                <a:path extrusionOk="0" h="71354" w="1130655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63" name="Google Shape;263;p36"/>
          <p:cNvSpPr/>
          <p:nvPr>
            <p:ph idx="2" type="pic"/>
          </p:nvPr>
        </p:nvSpPr>
        <p:spPr>
          <a:xfrm>
            <a:off x="4811370" y="928364"/>
            <a:ext cx="4561200" cy="296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pic>
        <p:nvPicPr>
          <p:cNvPr id="264" name="Google Shape;2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Content 2 (Dark)">
  <p:cSld name="Media Content 2 (Dark)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type="ctrTitle"/>
          </p:nvPr>
        </p:nvSpPr>
        <p:spPr>
          <a:xfrm>
            <a:off x="783371" y="1400803"/>
            <a:ext cx="3277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None/>
              <a:defRPr b="0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00" y="1452943"/>
            <a:ext cx="257108" cy="1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779570" y="1878400"/>
            <a:ext cx="32811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71" name="Google Shape;271;p37"/>
          <p:cNvGrpSpPr/>
          <p:nvPr/>
        </p:nvGrpSpPr>
        <p:grpSpPr>
          <a:xfrm>
            <a:off x="4311501" y="865928"/>
            <a:ext cx="5561042" cy="3411645"/>
            <a:chOff x="-949034" y="1154572"/>
            <a:chExt cx="7414722" cy="4548860"/>
          </a:xfrm>
        </p:grpSpPr>
        <p:sp>
          <p:nvSpPr>
            <p:cNvPr id="272" name="Google Shape;272;p37"/>
            <p:cNvSpPr/>
            <p:nvPr/>
          </p:nvSpPr>
          <p:spPr>
            <a:xfrm>
              <a:off x="5680179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9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-615788" y="5620185"/>
              <a:ext cx="452262" cy="83247"/>
            </a:xfrm>
            <a:custGeom>
              <a:rect b="b" l="l" r="r" t="t"/>
              <a:pathLst>
                <a:path extrusionOk="0" h="83247" w="452262">
                  <a:moveTo>
                    <a:pt x="0" y="0"/>
                  </a:moveTo>
                  <a:lnTo>
                    <a:pt x="452262" y="0"/>
                  </a:lnTo>
                  <a:lnTo>
                    <a:pt x="452262" y="35677"/>
                  </a:lnTo>
                  <a:cubicBezTo>
                    <a:pt x="452262" y="61960"/>
                    <a:pt x="430958" y="83247"/>
                    <a:pt x="404656" y="83247"/>
                  </a:cubicBezTo>
                  <a:lnTo>
                    <a:pt x="47607" y="83247"/>
                  </a:lnTo>
                  <a:cubicBezTo>
                    <a:pt x="21304" y="83247"/>
                    <a:pt x="0" y="61960"/>
                    <a:pt x="0" y="356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CB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-949034" y="1154572"/>
              <a:ext cx="7414722" cy="4507237"/>
            </a:xfrm>
            <a:custGeom>
              <a:rect b="b" l="l" r="r" t="t"/>
              <a:pathLst>
                <a:path extrusionOk="0" h="4507237" w="7414722">
                  <a:moveTo>
                    <a:pt x="7402821" y="4186141"/>
                  </a:moveTo>
                  <a:lnTo>
                    <a:pt x="6831542" y="4186141"/>
                  </a:lnTo>
                  <a:lnTo>
                    <a:pt x="6831542" y="4114787"/>
                  </a:lnTo>
                  <a:lnTo>
                    <a:pt x="6831542" y="4114787"/>
                  </a:lnTo>
                  <a:lnTo>
                    <a:pt x="6831542" y="142709"/>
                  </a:lnTo>
                  <a:cubicBezTo>
                    <a:pt x="6831542" y="63922"/>
                    <a:pt x="6767571" y="0"/>
                    <a:pt x="6688722" y="0"/>
                  </a:cubicBezTo>
                  <a:lnTo>
                    <a:pt x="726000" y="0"/>
                  </a:lnTo>
                  <a:cubicBezTo>
                    <a:pt x="647152" y="0"/>
                    <a:pt x="583180" y="63922"/>
                    <a:pt x="583180" y="142709"/>
                  </a:cubicBezTo>
                  <a:lnTo>
                    <a:pt x="583180" y="4186141"/>
                  </a:lnTo>
                  <a:lnTo>
                    <a:pt x="11902" y="4186141"/>
                  </a:lnTo>
                  <a:cubicBezTo>
                    <a:pt x="5356" y="4186141"/>
                    <a:pt x="0" y="4192980"/>
                    <a:pt x="0" y="4201423"/>
                  </a:cubicBezTo>
                  <a:lnTo>
                    <a:pt x="0" y="4339019"/>
                  </a:lnTo>
                  <a:cubicBezTo>
                    <a:pt x="0" y="4431899"/>
                    <a:pt x="58616" y="4507238"/>
                    <a:pt x="130918" y="4507238"/>
                  </a:cubicBezTo>
                  <a:lnTo>
                    <a:pt x="7283804" y="4507238"/>
                  </a:lnTo>
                  <a:cubicBezTo>
                    <a:pt x="7356107" y="4507238"/>
                    <a:pt x="7414722" y="4431959"/>
                    <a:pt x="7414722" y="4339019"/>
                  </a:cubicBezTo>
                  <a:lnTo>
                    <a:pt x="7414722" y="4201423"/>
                  </a:lnTo>
                  <a:cubicBezTo>
                    <a:pt x="7414722" y="4192980"/>
                    <a:pt x="7409366" y="4186141"/>
                    <a:pt x="7402821" y="4186141"/>
                  </a:cubicBezTo>
                  <a:close/>
                  <a:moveTo>
                    <a:pt x="666492" y="154602"/>
                  </a:moveTo>
                  <a:cubicBezTo>
                    <a:pt x="666492" y="115178"/>
                    <a:pt x="698448" y="83247"/>
                    <a:pt x="737902" y="83247"/>
                  </a:cubicBezTo>
                  <a:lnTo>
                    <a:pt x="3362214" y="83247"/>
                  </a:lnTo>
                  <a:cubicBezTo>
                    <a:pt x="3375365" y="83247"/>
                    <a:pt x="3386017" y="93891"/>
                    <a:pt x="3386017" y="107032"/>
                  </a:cubicBezTo>
                  <a:lnTo>
                    <a:pt x="3386017" y="166494"/>
                  </a:lnTo>
                  <a:cubicBezTo>
                    <a:pt x="3386017" y="179635"/>
                    <a:pt x="3396669" y="190279"/>
                    <a:pt x="3409820" y="190279"/>
                  </a:cubicBezTo>
                  <a:lnTo>
                    <a:pt x="4004902" y="190279"/>
                  </a:lnTo>
                  <a:cubicBezTo>
                    <a:pt x="4018054" y="190279"/>
                    <a:pt x="4028705" y="179635"/>
                    <a:pt x="4028705" y="166494"/>
                  </a:cubicBezTo>
                  <a:lnTo>
                    <a:pt x="4028705" y="107032"/>
                  </a:lnTo>
                  <a:cubicBezTo>
                    <a:pt x="4028705" y="93891"/>
                    <a:pt x="4039357" y="83247"/>
                    <a:pt x="4052509" y="83247"/>
                  </a:cubicBezTo>
                  <a:lnTo>
                    <a:pt x="6676821" y="83247"/>
                  </a:lnTo>
                  <a:cubicBezTo>
                    <a:pt x="6716275" y="83247"/>
                    <a:pt x="6748230" y="115178"/>
                    <a:pt x="6748230" y="154602"/>
                  </a:cubicBezTo>
                  <a:lnTo>
                    <a:pt x="6748230" y="4031540"/>
                  </a:lnTo>
                  <a:lnTo>
                    <a:pt x="666492" y="4031540"/>
                  </a:lnTo>
                  <a:lnTo>
                    <a:pt x="666492" y="154602"/>
                  </a:ln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2192999" y="5412068"/>
              <a:ext cx="1130655" cy="71354"/>
            </a:xfrm>
            <a:custGeom>
              <a:rect b="b" l="l" r="r" t="t"/>
              <a:pathLst>
                <a:path extrusionOk="0" h="71354" w="1130655">
                  <a:moveTo>
                    <a:pt x="0" y="0"/>
                  </a:moveTo>
                  <a:lnTo>
                    <a:pt x="1130656" y="0"/>
                  </a:lnTo>
                  <a:cubicBezTo>
                    <a:pt x="1130656" y="39423"/>
                    <a:pt x="1098700" y="71355"/>
                    <a:pt x="1059246" y="71355"/>
                  </a:cubicBezTo>
                  <a:lnTo>
                    <a:pt x="71410" y="71355"/>
                  </a:lnTo>
                  <a:cubicBezTo>
                    <a:pt x="31956" y="71355"/>
                    <a:pt x="0" y="39423"/>
                    <a:pt x="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76" name="Google Shape;276;p37"/>
          <p:cNvSpPr/>
          <p:nvPr>
            <p:ph idx="2" type="pic"/>
          </p:nvPr>
        </p:nvSpPr>
        <p:spPr>
          <a:xfrm>
            <a:off x="4811370" y="928364"/>
            <a:ext cx="4561200" cy="296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 (Dark)" showMasterSp="0">
  <p:cSld name="Title 2 (Dark)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(Bright)" showMasterSp="0">
  <p:cSld name="Title 3 (Bright)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(Dark)" showMasterSp="0">
  <p:cSld name="Title 3 (Dark)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4 (Bright)" showMasterSp="0">
  <p:cSld name="Title 4 (Bright)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4 (Dark)" showMasterSp="0">
  <p:cSld name="Title 4 (Dark)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verpass"/>
              <a:buNone/>
              <a:defRPr b="1" sz="3000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5 (Bright)" showMasterSp="0">
  <p:cSld name="Title 5 (Bright)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691277"/>
            <a:ext cx="9144000" cy="24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verpass"/>
              <a:buNone/>
              <a:defRPr b="1" sz="3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" type="subTitle"/>
          </p:nvPr>
        </p:nvSpPr>
        <p:spPr>
          <a:xfrm>
            <a:off x="1143000" y="2283111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66" y="1649060"/>
            <a:ext cx="523136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365" y="478894"/>
            <a:ext cx="1033216" cy="1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665" y="2977544"/>
            <a:ext cx="2899264" cy="244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verpass"/>
              <a:buNone/>
              <a:defRPr b="0" i="0" sz="33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A9E9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ctrTitle"/>
          </p:nvPr>
        </p:nvSpPr>
        <p:spPr>
          <a:xfrm>
            <a:off x="1143000" y="1617068"/>
            <a:ext cx="6423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Threat Modeling Best Practices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ctrTitle"/>
          </p:nvPr>
        </p:nvSpPr>
        <p:spPr>
          <a:xfrm>
            <a:off x="794441" y="675565"/>
            <a:ext cx="64236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Shostack’s 4 Questions</a:t>
            </a:r>
            <a:endParaRPr/>
          </a:p>
        </p:txBody>
      </p:sp>
      <p:sp>
        <p:nvSpPr>
          <p:cNvPr id="287" name="Google Shape;287;p39"/>
          <p:cNvSpPr/>
          <p:nvPr/>
        </p:nvSpPr>
        <p:spPr>
          <a:xfrm>
            <a:off x="860900" y="1741075"/>
            <a:ext cx="1275900" cy="12891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accent2"/>
                </a:solidFill>
              </a:rPr>
              <a:t>1</a:t>
            </a:r>
            <a:endParaRPr b="1" sz="6400">
              <a:solidFill>
                <a:schemeClr val="accent2"/>
              </a:solidFill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614175" y="3229675"/>
            <a:ext cx="1689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4F4F5"/>
                </a:solidFill>
                <a:latin typeface="Overpass"/>
                <a:ea typeface="Overpass"/>
                <a:cs typeface="Overpass"/>
                <a:sym typeface="Overpass"/>
              </a:rPr>
              <a:t>What are we working on? </a:t>
            </a:r>
            <a:endParaRPr sz="1500">
              <a:solidFill>
                <a:srgbClr val="F4F4F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2629888" y="1741063"/>
            <a:ext cx="1275900" cy="12891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accent2"/>
                </a:solidFill>
              </a:rPr>
              <a:t>2</a:t>
            </a:r>
            <a:endParaRPr b="1" sz="6400">
              <a:solidFill>
                <a:schemeClr val="accent2"/>
              </a:solidFill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2383163" y="3229663"/>
            <a:ext cx="1689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4F4F5"/>
                </a:solidFill>
                <a:latin typeface="Overpass"/>
                <a:ea typeface="Overpass"/>
                <a:cs typeface="Overpass"/>
                <a:sym typeface="Overpass"/>
              </a:rPr>
              <a:t>What can go wrong?</a:t>
            </a:r>
            <a:endParaRPr sz="1500">
              <a:solidFill>
                <a:srgbClr val="F4F4F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4605725" y="1741075"/>
            <a:ext cx="1275900" cy="12891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accent2"/>
                </a:solidFill>
              </a:rPr>
              <a:t>3</a:t>
            </a:r>
            <a:endParaRPr b="1" sz="6400">
              <a:solidFill>
                <a:schemeClr val="accent2"/>
              </a:solidFill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4359000" y="3229675"/>
            <a:ext cx="1689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4F4F5"/>
                </a:solidFill>
                <a:latin typeface="Overpass"/>
                <a:ea typeface="Overpass"/>
                <a:cs typeface="Overpass"/>
                <a:sym typeface="Overpass"/>
              </a:rPr>
              <a:t>What are we going to do about it? </a:t>
            </a:r>
            <a:endParaRPr sz="1500">
              <a:solidFill>
                <a:srgbClr val="F4F4F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6660950" y="1741075"/>
            <a:ext cx="1275900" cy="12891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chemeClr val="accent2"/>
                </a:solidFill>
              </a:rPr>
              <a:t>4</a:t>
            </a:r>
            <a:endParaRPr b="1" sz="6400">
              <a:solidFill>
                <a:schemeClr val="accent2"/>
              </a:solidFill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6414225" y="3229675"/>
            <a:ext cx="16896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4F4F5"/>
                </a:solidFill>
                <a:latin typeface="Overpass"/>
                <a:ea typeface="Overpass"/>
                <a:cs typeface="Overpass"/>
                <a:sym typeface="Overpass"/>
              </a:rPr>
              <a:t>Did we do a good enough job? </a:t>
            </a:r>
            <a:endParaRPr sz="1500">
              <a:solidFill>
                <a:srgbClr val="F4F4F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ctrTitle"/>
          </p:nvPr>
        </p:nvSpPr>
        <p:spPr>
          <a:xfrm>
            <a:off x="794441" y="675565"/>
            <a:ext cx="64236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20"/>
              <a:t>Threat Modeling Values</a:t>
            </a:r>
            <a:endParaRPr sz="1920"/>
          </a:p>
        </p:txBody>
      </p:sp>
      <p:sp>
        <p:nvSpPr>
          <p:cNvPr id="300" name="Google Shape;300;p40"/>
          <p:cNvSpPr/>
          <p:nvPr/>
        </p:nvSpPr>
        <p:spPr>
          <a:xfrm>
            <a:off x="1466475" y="1807450"/>
            <a:ext cx="1927200" cy="220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A Culture of finding and fixing design</a:t>
            </a:r>
            <a:r>
              <a:rPr lang="en-US">
                <a:solidFill>
                  <a:schemeClr val="accent2"/>
                </a:solidFill>
              </a:rPr>
              <a:t> issues over checkbox compliance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3472800" y="2910725"/>
            <a:ext cx="2289600" cy="1834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People and collaboration</a:t>
            </a:r>
            <a:r>
              <a:rPr lang="en-US">
                <a:solidFill>
                  <a:schemeClr val="accent2"/>
                </a:solidFill>
              </a:rPr>
              <a:t> over processes, </a:t>
            </a:r>
            <a:r>
              <a:rPr lang="en-US">
                <a:solidFill>
                  <a:schemeClr val="accent2"/>
                </a:solidFill>
              </a:rPr>
              <a:t>methods, and tools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3472800" y="1070000"/>
            <a:ext cx="2289600" cy="1767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A journey of understanding</a:t>
            </a:r>
            <a:r>
              <a:rPr lang="en-US">
                <a:solidFill>
                  <a:schemeClr val="accent2"/>
                </a:solidFill>
              </a:rPr>
              <a:t> over a security or privacy snapshot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5841525" y="2910725"/>
            <a:ext cx="1836000" cy="1687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Doing threat modeling</a:t>
            </a:r>
            <a:r>
              <a:rPr lang="en-US">
                <a:solidFill>
                  <a:schemeClr val="accent2"/>
                </a:solidFill>
              </a:rPr>
              <a:t> over talking about it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5841525" y="1475300"/>
            <a:ext cx="1836000" cy="1362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Continuous</a:t>
            </a:r>
            <a:r>
              <a:rPr b="1" lang="en-US" sz="1900">
                <a:solidFill>
                  <a:schemeClr val="accent2"/>
                </a:solidFill>
              </a:rPr>
              <a:t> refinement</a:t>
            </a:r>
            <a:r>
              <a:rPr lang="en-US">
                <a:solidFill>
                  <a:schemeClr val="accent2"/>
                </a:solidFill>
              </a:rPr>
              <a:t> over a single delivery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ctrTitle"/>
          </p:nvPr>
        </p:nvSpPr>
        <p:spPr>
          <a:xfrm>
            <a:off x="794441" y="675565"/>
            <a:ext cx="64236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20"/>
              <a:t>Beneficial Threat Modeling Patterns</a:t>
            </a:r>
            <a:endParaRPr sz="1920"/>
          </a:p>
        </p:txBody>
      </p:sp>
      <p:sp>
        <p:nvSpPr>
          <p:cNvPr id="310" name="Google Shape;310;p41"/>
          <p:cNvSpPr/>
          <p:nvPr/>
        </p:nvSpPr>
        <p:spPr>
          <a:xfrm>
            <a:off x="809250" y="1674600"/>
            <a:ext cx="1927200" cy="2458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Systematic Approach</a:t>
            </a:r>
            <a:r>
              <a:rPr lang="en-US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Achieve thoroughness and reproducibility by applying security and privacy knowledge in a structure manner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1" name="Google Shape;311;p41"/>
          <p:cNvSpPr/>
          <p:nvPr/>
        </p:nvSpPr>
        <p:spPr>
          <a:xfrm>
            <a:off x="2815575" y="3030325"/>
            <a:ext cx="2821200" cy="1834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Useful Toolkit</a:t>
            </a:r>
            <a:endParaRPr b="1" sz="19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Support your approach with tools that allow you to increase your productivity, enhance your workflow, enable repeatability and provide measurability.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2815575" y="1189600"/>
            <a:ext cx="2289600" cy="1767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Informed Creativity</a:t>
            </a:r>
            <a:r>
              <a:rPr lang="en-US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Allow for creativity by including both craft and science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5728650" y="3030325"/>
            <a:ext cx="2924700" cy="1687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Theory into Practice</a:t>
            </a:r>
            <a:endParaRPr b="1" sz="19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 Use successfully field-tested techniques aligned to local needs, and that are informed by the latest thinking on the benefits and limits of those techniques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5184300" y="1594900"/>
            <a:ext cx="2924700" cy="1362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Varied Viewpoints</a:t>
            </a:r>
            <a:r>
              <a:rPr lang="en-US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Assemble a diverse team with appropriate subject matter experts and cross-functional collaboration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ctrTitle"/>
          </p:nvPr>
        </p:nvSpPr>
        <p:spPr>
          <a:xfrm>
            <a:off x="794441" y="675565"/>
            <a:ext cx="6423600" cy="2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Anti-patterns of threat modeling</a:t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794450" y="1435350"/>
            <a:ext cx="1927200" cy="2458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Hero Threat Modeler</a:t>
            </a:r>
            <a:r>
              <a:rPr lang="en-US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Threat modeling does not depend on one’s innate ability or unique mindset; everyone can and should do it.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1" name="Google Shape;321;p42"/>
          <p:cNvSpPr/>
          <p:nvPr/>
        </p:nvSpPr>
        <p:spPr>
          <a:xfrm>
            <a:off x="2815575" y="3056900"/>
            <a:ext cx="4029000" cy="1628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Perfect Representation</a:t>
            </a:r>
            <a:endParaRPr b="1" sz="19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It is better to create multiple threat modeling representations because there is no single ideal view, and additional representations may illuminate different problems.</a:t>
            </a:r>
            <a:r>
              <a:rPr lang="en-US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2" name="Google Shape;322;p42"/>
          <p:cNvSpPr/>
          <p:nvPr/>
        </p:nvSpPr>
        <p:spPr>
          <a:xfrm>
            <a:off x="2815575" y="1189600"/>
            <a:ext cx="2289600" cy="1767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Admiration for the Problem</a:t>
            </a:r>
            <a:r>
              <a:rPr lang="en-US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Go beyond just analyzing the problem; reach for practical and relevant solutions.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5184300" y="1329075"/>
            <a:ext cx="3202200" cy="1628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2"/>
                </a:solidFill>
              </a:rPr>
              <a:t>Tendency to Overfocus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Do not lose sight of the big picture, as parts of a model may be interdependent. Avoid exaggerating attention on adversaries, assets, or techniques.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riusRisk Master Template">
  <a:themeElements>
    <a:clrScheme name="IriusRisk2022">
      <a:dk1>
        <a:srgbClr val="5D6566"/>
      </a:dk1>
      <a:lt1>
        <a:srgbClr val="1C2020"/>
      </a:lt1>
      <a:dk2>
        <a:srgbClr val="CACBCC"/>
      </a:dk2>
      <a:lt2>
        <a:srgbClr val="939899"/>
      </a:lt2>
      <a:accent1>
        <a:srgbClr val="F3F3F5"/>
      </a:accent1>
      <a:accent2>
        <a:srgbClr val="043647"/>
      </a:accent2>
      <a:accent3>
        <a:srgbClr val="33B8CC"/>
      </a:accent3>
      <a:accent4>
        <a:srgbClr val="6FC0AB"/>
      </a:accent4>
      <a:accent5>
        <a:srgbClr val="D3D328"/>
      </a:accent5>
      <a:accent6>
        <a:srgbClr val="D9D9D6"/>
      </a:accent6>
      <a:hlink>
        <a:srgbClr val="33B8CC"/>
      </a:hlink>
      <a:folHlink>
        <a:srgbClr val="0436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